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632700" cy="10693400"/>
  <p:notesSz cx="6807200" cy="9939338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99FF"/>
    <a:srgbClr val="00FFFF"/>
    <a:srgbClr val="FF0000"/>
    <a:srgbClr val="FF3399"/>
    <a:srgbClr val="FF7C80"/>
    <a:srgbClr val="3399FF"/>
    <a:srgbClr val="66FF33"/>
    <a:srgbClr val="FF33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620" autoAdjust="0"/>
  </p:normalViewPr>
  <p:slideViewPr>
    <p:cSldViewPr>
      <p:cViewPr>
        <p:scale>
          <a:sx n="90" d="100"/>
          <a:sy n="90" d="100"/>
        </p:scale>
        <p:origin x="-1242" y="3156"/>
      </p:cViewPr>
      <p:guideLst>
        <p:guide orient="horz" pos="3368"/>
        <p:guide pos="24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8"/>
          </a:xfrm>
          <a:prstGeom prst="rect">
            <a:avLst/>
          </a:prstGeom>
        </p:spPr>
        <p:txBody>
          <a:bodyPr vert="horz" lIns="92132" tIns="46067" rIns="92132" bIns="4606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7" cy="496968"/>
          </a:xfrm>
          <a:prstGeom prst="rect">
            <a:avLst/>
          </a:prstGeom>
        </p:spPr>
        <p:txBody>
          <a:bodyPr vert="horz" lIns="92132" tIns="46067" rIns="92132" bIns="46067" rtlCol="0"/>
          <a:lstStyle>
            <a:lvl1pPr algn="r">
              <a:defRPr sz="1300"/>
            </a:lvl1pPr>
          </a:lstStyle>
          <a:p>
            <a:fld id="{75A1CCFB-E54C-4106-BA70-B4961B3242EB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44538"/>
            <a:ext cx="26606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2" tIns="46067" rIns="92132" bIns="4606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93"/>
            <a:ext cx="5445760" cy="4472702"/>
          </a:xfrm>
          <a:prstGeom prst="rect">
            <a:avLst/>
          </a:prstGeom>
        </p:spPr>
        <p:txBody>
          <a:bodyPr vert="horz" lIns="92132" tIns="46067" rIns="92132" bIns="4606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8"/>
          </a:xfrm>
          <a:prstGeom prst="rect">
            <a:avLst/>
          </a:prstGeom>
        </p:spPr>
        <p:txBody>
          <a:bodyPr vert="horz" lIns="92132" tIns="46067" rIns="92132" bIns="4606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6"/>
            <a:ext cx="2949787" cy="496968"/>
          </a:xfrm>
          <a:prstGeom prst="rect">
            <a:avLst/>
          </a:prstGeom>
        </p:spPr>
        <p:txBody>
          <a:bodyPr vert="horz" lIns="92132" tIns="46067" rIns="92132" bIns="46067" rtlCol="0" anchor="b"/>
          <a:lstStyle>
            <a:lvl1pPr algn="r">
              <a:defRPr sz="1300"/>
            </a:lvl1pPr>
          </a:lstStyle>
          <a:p>
            <a:fld id="{0D9A6EEE-EE2E-447F-BB94-5035A1A8E3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5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73275" y="744538"/>
            <a:ext cx="26606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A6EEE-EE2E-447F-BB94-5035A1A8E3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04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2452" y="3321887"/>
            <a:ext cx="6487796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4906" y="6059593"/>
            <a:ext cx="534289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5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51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50280" y="571803"/>
            <a:ext cx="1288019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227" y="571803"/>
            <a:ext cx="3736843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42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7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2931" y="6871500"/>
            <a:ext cx="6487796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2931" y="4532321"/>
            <a:ext cx="6487796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218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228" y="3326836"/>
            <a:ext cx="2512431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925870" y="3326836"/>
            <a:ext cx="2512431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86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636" y="428234"/>
            <a:ext cx="6869430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637" y="2393641"/>
            <a:ext cx="3372434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1637" y="3391194"/>
            <a:ext cx="3372434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77306" y="2393641"/>
            <a:ext cx="3373759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77306" y="3391194"/>
            <a:ext cx="3373759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58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766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636" y="425758"/>
            <a:ext cx="2511107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84175" y="425759"/>
            <a:ext cx="4266892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1636" y="2237694"/>
            <a:ext cx="2511107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84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96063" y="7485381"/>
            <a:ext cx="4579620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96063" y="955475"/>
            <a:ext cx="4579620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96063" y="8369073"/>
            <a:ext cx="4579620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99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81636" y="428234"/>
            <a:ext cx="6869430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636" y="2495131"/>
            <a:ext cx="6869430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81636" y="9911199"/>
            <a:ext cx="1780963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D47C-9E1F-4BEA-978A-4656EC4283EF}" type="datetimeFigureOut">
              <a:rPr kumimoji="1" lang="ja-JP" altLang="en-US" smtClean="0"/>
              <a:t>2019/5/7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607840" y="9911199"/>
            <a:ext cx="2417022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70103" y="9911199"/>
            <a:ext cx="1780963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2022-7E68-4842-B678-B34B77B0A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22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指導-01\Desktop\漁師塾関係\大紀町錦漁師塾\錦の写真\H29錦　ブリ定置\0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40" r="740" b="30004"/>
          <a:stretch/>
        </p:blipFill>
        <p:spPr bwMode="auto">
          <a:xfrm>
            <a:off x="0" y="3592130"/>
            <a:ext cx="7633825" cy="701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1646" y="-269924"/>
            <a:ext cx="6922748" cy="1440163"/>
          </a:xfrm>
          <a:ln>
            <a:noFill/>
          </a:ln>
        </p:spPr>
        <p:txBody>
          <a:bodyPr>
            <a:noAutofit/>
          </a:bodyPr>
          <a:lstStyle/>
          <a:p>
            <a:r>
              <a:rPr lang="ja-JP" altLang="en-US" sz="23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　　　　　　　　　　　　　　　</a:t>
            </a:r>
            <a:r>
              <a:rPr lang="ja-JP" altLang="en-US" sz="23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en-US" altLang="ja-JP" sz="24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24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10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10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3" descr="C:\Users\指導-01\Desktop\漁師塾関係\大紀ｔ町錦漁師塾\錦の写真\漁場風景①（錦）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58" r="3058"/>
          <a:stretch/>
        </p:blipFill>
        <p:spPr bwMode="auto">
          <a:xfrm>
            <a:off x="9209" y="0"/>
            <a:ext cx="7623491" cy="469567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>
          <a:xfrm>
            <a:off x="191602" y="234132"/>
            <a:ext cx="394177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6000" b="1" cap="none" spc="0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あなたも</a:t>
            </a:r>
            <a:endParaRPr lang="en-US" altLang="ja-JP" sz="6000" b="1" cap="none" spc="0" dirty="0" smtClean="0">
              <a:ln w="12700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26148" y="2206224"/>
            <a:ext cx="7229883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6000" b="1" cap="none" spc="0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やってみませんか</a:t>
            </a:r>
            <a:r>
              <a:rPr lang="ja-JP" altLang="en-US" sz="60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！</a:t>
            </a:r>
            <a:endParaRPr lang="en-US" altLang="ja-JP" sz="6000" b="1" cap="none" spc="0" dirty="0" smtClean="0">
              <a:ln w="127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15950" y="1184835"/>
            <a:ext cx="72008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7200" b="1" cap="none" spc="0" dirty="0" smtClean="0">
                <a:ln w="12700">
                  <a:solidFill>
                    <a:srgbClr val="0033CC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ガチ</a:t>
            </a:r>
            <a:r>
              <a:rPr lang="ja-JP" altLang="en-US" sz="5400" b="1" cap="none" spc="0" dirty="0" smtClean="0">
                <a:ln w="12700">
                  <a:solidFill>
                    <a:srgbClr val="0033CC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</a:t>
            </a:r>
            <a:r>
              <a:rPr lang="ja-JP" altLang="en-US" sz="7200" b="1" cap="none" spc="0" dirty="0" smtClean="0">
                <a:ln w="12700">
                  <a:solidFill>
                    <a:srgbClr val="0033CC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漁師体験</a:t>
            </a:r>
            <a:endParaRPr lang="en-US" altLang="ja-JP" sz="7200" b="1" cap="none" spc="0" dirty="0" smtClean="0">
              <a:ln w="12700">
                <a:solidFill>
                  <a:srgbClr val="0033CC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8977" y="8506561"/>
            <a:ext cx="509319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5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錦</a:t>
            </a:r>
            <a:r>
              <a:rPr lang="ja-JP" altLang="en-US" sz="36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（にしき）</a:t>
            </a:r>
            <a:r>
              <a:rPr lang="ja-JP" altLang="en-US" sz="5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漁師塾</a:t>
            </a:r>
            <a:endParaRPr lang="ja-JP" altLang="en-US" sz="28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1474146" y="5689372"/>
            <a:ext cx="1320259" cy="1425188"/>
            <a:chOff x="1418186" y="7521912"/>
            <a:chExt cx="1320259" cy="1425188"/>
          </a:xfrm>
        </p:grpSpPr>
        <p:sp>
          <p:nvSpPr>
            <p:cNvPr id="30" name="大波 29"/>
            <p:cNvSpPr/>
            <p:nvPr/>
          </p:nvSpPr>
          <p:spPr>
            <a:xfrm rot="19257192">
              <a:off x="1611926" y="7521912"/>
              <a:ext cx="1126519" cy="1009018"/>
            </a:xfrm>
            <a:prstGeom prst="wav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2" name="直線コネクタ 31"/>
            <p:cNvCxnSpPr/>
            <p:nvPr/>
          </p:nvCxnSpPr>
          <p:spPr>
            <a:xfrm>
              <a:off x="1418186" y="7968000"/>
              <a:ext cx="744304" cy="979100"/>
            </a:xfrm>
            <a:prstGeom prst="line">
              <a:avLst/>
            </a:prstGeom>
            <a:ln w="635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正方形/長方形 41"/>
            <p:cNvSpPr/>
            <p:nvPr/>
          </p:nvSpPr>
          <p:spPr>
            <a:xfrm rot="19869643">
              <a:off x="1691315" y="7703255"/>
              <a:ext cx="942350" cy="646331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1800" cap="none" spc="0" dirty="0" smtClean="0">
                  <a:ln w="12700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参加者</a:t>
              </a:r>
              <a:endParaRPr lang="en-US" altLang="ja-JP" sz="1800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  <a:p>
              <a:pPr algn="ctr"/>
              <a:r>
                <a:rPr lang="ja-JP" altLang="en-US" sz="1800" cap="none" spc="0" dirty="0" smtClean="0">
                  <a:ln w="12700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</a:rPr>
                <a:t>募集！</a:t>
              </a:r>
              <a:endParaRPr lang="ja-JP" altLang="en-US" sz="1800" cap="none" spc="0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9209" y="9186404"/>
            <a:ext cx="5370529" cy="741627"/>
            <a:chOff x="-43029" y="9543058"/>
            <a:chExt cx="5370529" cy="741627"/>
          </a:xfrm>
        </p:grpSpPr>
        <p:sp>
          <p:nvSpPr>
            <p:cNvPr id="44" name="正方形/長方形 43"/>
            <p:cNvSpPr/>
            <p:nvPr/>
          </p:nvSpPr>
          <p:spPr>
            <a:xfrm>
              <a:off x="-43029" y="9699910"/>
              <a:ext cx="3231075" cy="58477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ja-JP" altLang="en-US" sz="3200" b="1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随時募集中</a:t>
              </a:r>
              <a:endParaRPr lang="ja-JP" altLang="en-US" sz="32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684936" y="9543058"/>
              <a:ext cx="2642564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2800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　</a:t>
              </a:r>
              <a:endParaRPr lang="ja-JP" altLang="en-US" sz="40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603334" y="9730687"/>
              <a:ext cx="1633781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ja-JP" altLang="en-US" sz="2800" b="1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（</a:t>
              </a:r>
              <a:r>
                <a:rPr lang="en-US" altLang="ja-JP" sz="2800" b="1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2</a:t>
              </a:r>
              <a:r>
                <a:rPr lang="ja-JP" altLang="en-US" sz="2800" b="1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泊</a:t>
              </a:r>
              <a:r>
                <a:rPr lang="en-US" altLang="ja-JP" sz="2800" b="1" dirty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3</a:t>
              </a:r>
              <a:r>
                <a:rPr lang="ja-JP" altLang="en-US" sz="2800" b="1" cap="none" spc="0" dirty="0" smtClean="0">
                  <a:ln w="12700">
                    <a:noFill/>
                    <a:prstDash val="solid"/>
                  </a:ln>
                  <a:solidFill>
                    <a:schemeClr val="bg1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日）</a:t>
              </a:r>
              <a:endParaRPr lang="ja-JP" altLang="en-US" sz="2800" b="1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sp>
        <p:nvSpPr>
          <p:cNvPr id="50" name="正方形/長方形 49"/>
          <p:cNvSpPr/>
          <p:nvPr/>
        </p:nvSpPr>
        <p:spPr>
          <a:xfrm>
            <a:off x="131734" y="9823687"/>
            <a:ext cx="748441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18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お問合せ：三重水産協議会水産振興室（</a:t>
            </a:r>
            <a:r>
              <a:rPr lang="ja-JP" altLang="en-US" sz="18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奥田</a:t>
            </a:r>
            <a:r>
              <a:rPr lang="ja-JP" altLang="en-US" sz="1800" b="1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）</a:t>
            </a:r>
            <a:endParaRPr lang="en-US" altLang="ja-JP" sz="1800" b="1" cap="none" spc="0" dirty="0" smtClean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en-US" altLang="ja-JP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TEL</a:t>
            </a:r>
            <a:r>
              <a:rPr lang="ja-JP" altLang="en-US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</a:t>
            </a:r>
            <a:r>
              <a:rPr lang="en-US" altLang="ja-JP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059-228-6670</a:t>
            </a:r>
            <a:r>
              <a:rPr lang="ja-JP" altLang="en-US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en-US" altLang="ja-JP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FAX</a:t>
            </a:r>
            <a:r>
              <a:rPr lang="ja-JP" altLang="en-US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：</a:t>
            </a:r>
            <a:r>
              <a:rPr lang="en-US" altLang="ja-JP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059-225-3117</a:t>
            </a:r>
            <a:r>
              <a:rPr lang="ja-JP" altLang="en-US" sz="1800" b="1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endParaRPr lang="ja-JP" altLang="en-US" sz="1800" b="1" cap="none" spc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102210" y="3221887"/>
            <a:ext cx="7364147" cy="2225349"/>
            <a:chOff x="102210" y="3221887"/>
            <a:chExt cx="7364147" cy="2225349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102210" y="3221888"/>
              <a:ext cx="3715265" cy="2225348"/>
              <a:chOff x="102210" y="3221888"/>
              <a:chExt cx="3715265" cy="2225348"/>
            </a:xfrm>
          </p:grpSpPr>
          <p:sp>
            <p:nvSpPr>
              <p:cNvPr id="55" name="角丸四角形 54"/>
              <p:cNvSpPr/>
              <p:nvPr/>
            </p:nvSpPr>
            <p:spPr>
              <a:xfrm>
                <a:off x="102210" y="3221888"/>
                <a:ext cx="3715265" cy="2225348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337380" y="3593246"/>
                <a:ext cx="3264875" cy="14635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4306" tIns="52153" rIns="104306" bIns="52153" rtlCol="0" anchor="t"/>
              <a:lstStyle/>
              <a:p>
                <a:r>
                  <a:rPr lang="ja-JP" altLang="en-US" sz="1400" b="1" dirty="0" smtClean="0">
                    <a:solidFill>
                      <a:schemeClr val="tx1"/>
                    </a:solidFill>
                  </a:rPr>
                  <a:t>三重県度会郡大紀町錦（にしき）地区は、昔</a:t>
                </a:r>
                <a:r>
                  <a:rPr lang="ja-JP" altLang="en-US" sz="1400" b="1" dirty="0">
                    <a:solidFill>
                      <a:schemeClr val="tx1"/>
                    </a:solidFill>
                  </a:rPr>
                  <a:t>から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</a:rPr>
                  <a:t>、大型定置網漁業や魚類養殖等が</a:t>
                </a:r>
                <a:r>
                  <a:rPr lang="ja-JP" altLang="en-US" sz="1400" b="1" dirty="0">
                    <a:solidFill>
                      <a:schemeClr val="tx1"/>
                    </a:solidFill>
                  </a:rPr>
                  <a:t>盛んに行われている漁業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</a:rPr>
                  <a:t>の町です。</a:t>
                </a:r>
                <a:endParaRPr lang="en-US" altLang="ja-JP" sz="1400" b="1" dirty="0" smtClean="0">
                  <a:solidFill>
                    <a:schemeClr val="tx1"/>
                  </a:solidFill>
                </a:endParaRPr>
              </a:p>
              <a:p>
                <a:r>
                  <a:rPr lang="ja-JP" altLang="en-US" sz="1400" b="1" dirty="0" smtClean="0">
                    <a:solidFill>
                      <a:schemeClr val="tx1"/>
                    </a:solidFill>
                  </a:rPr>
                  <a:t>　</a:t>
                </a:r>
                <a:r>
                  <a:rPr lang="ja-JP" altLang="en-US" sz="1400" b="1" u="sng" dirty="0" smtClean="0">
                    <a:solidFill>
                      <a:schemeClr val="tx1"/>
                    </a:solidFill>
                  </a:rPr>
                  <a:t>今回、地区</a:t>
                </a:r>
                <a:r>
                  <a:rPr lang="ja-JP" altLang="en-US" sz="1400" b="1" u="sng" dirty="0">
                    <a:solidFill>
                      <a:schemeClr val="tx1"/>
                    </a:solidFill>
                  </a:rPr>
                  <a:t>の</a:t>
                </a:r>
                <a:r>
                  <a:rPr lang="ja-JP" altLang="en-US" sz="1400" b="1" u="sng" dirty="0" smtClean="0">
                    <a:solidFill>
                      <a:schemeClr val="tx1"/>
                    </a:solidFill>
                  </a:rPr>
                  <a:t>漁業の将来を担う</a:t>
                </a:r>
                <a:r>
                  <a:rPr lang="ja-JP" altLang="en-US" sz="1400" b="1" u="sng" dirty="0">
                    <a:solidFill>
                      <a:schemeClr val="tx1"/>
                    </a:solidFill>
                  </a:rPr>
                  <a:t>元気な漁業者候補を</a:t>
                </a:r>
                <a:r>
                  <a:rPr lang="ja-JP" altLang="en-US" sz="1400" b="1" u="sng" dirty="0" smtClean="0">
                    <a:solidFill>
                      <a:schemeClr val="tx1"/>
                    </a:solidFill>
                  </a:rPr>
                  <a:t>探すため、漁業短期</a:t>
                </a:r>
                <a:r>
                  <a:rPr lang="ja-JP" altLang="en-US" sz="1400" b="1" u="sng" dirty="0">
                    <a:solidFill>
                      <a:schemeClr val="tx1"/>
                    </a:solidFill>
                  </a:rPr>
                  <a:t>研修を開催</a:t>
                </a:r>
                <a:r>
                  <a:rPr lang="ja-JP" altLang="en-US" sz="1400" b="1" u="sng" dirty="0" smtClean="0">
                    <a:solidFill>
                      <a:schemeClr val="tx1"/>
                    </a:solidFill>
                  </a:rPr>
                  <a:t>し</a:t>
                </a:r>
                <a:r>
                  <a:rPr lang="ja-JP" altLang="en-US" sz="1400" b="1" u="sng" dirty="0">
                    <a:solidFill>
                      <a:schemeClr val="tx1"/>
                    </a:solidFill>
                  </a:rPr>
                  <a:t>ます</a:t>
                </a:r>
                <a:r>
                  <a:rPr lang="ja-JP" altLang="en-US" sz="1400" b="1" u="sng" dirty="0" smtClean="0">
                    <a:solidFill>
                      <a:schemeClr val="tx1"/>
                    </a:solidFill>
                  </a:rPr>
                  <a:t>。</a:t>
                </a:r>
                <a:endParaRPr lang="en-US" altLang="ja-JP" sz="1400" b="1" u="sng" dirty="0" smtClean="0">
                  <a:solidFill>
                    <a:schemeClr val="tx1"/>
                  </a:solidFill>
                </a:endParaRPr>
              </a:p>
              <a:p>
                <a:endParaRPr lang="ja-JP" altLang="en-US" sz="1800" b="1" u="sng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1660502" y="3224293"/>
                <a:ext cx="646331" cy="3689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1800" cap="none" spc="0" dirty="0" smtClean="0">
                    <a:ln w="18415" cmpd="sng">
                      <a:solidFill>
                        <a:schemeClr val="bg1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目的</a:t>
                </a:r>
                <a:endParaRPr lang="ja-JP" altLang="en-US" sz="1800" cap="none" spc="0" dirty="0">
                  <a:ln w="18415" cmpd="sng">
                    <a:solidFill>
                      <a:schemeClr val="bg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3827583" y="3221887"/>
              <a:ext cx="3638774" cy="2225348"/>
              <a:chOff x="3827583" y="3221887"/>
              <a:chExt cx="3638774" cy="2225348"/>
            </a:xfrm>
          </p:grpSpPr>
          <p:sp>
            <p:nvSpPr>
              <p:cNvPr id="61" name="角丸四角形 60"/>
              <p:cNvSpPr/>
              <p:nvPr/>
            </p:nvSpPr>
            <p:spPr>
              <a:xfrm>
                <a:off x="3827583" y="3221887"/>
                <a:ext cx="3638774" cy="2225348"/>
              </a:xfrm>
              <a:prstGeom prst="round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4015221" y="3593246"/>
                <a:ext cx="3258358" cy="146354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04306" tIns="52153" rIns="104306" bIns="52153" rtlCol="0" anchor="t"/>
              <a:lstStyle/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内容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：定置網</a:t>
                </a: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、魚類養殖等の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漁業</a:t>
                </a:r>
                <a:endParaRPr lang="en-US" altLang="ja-JP" sz="1400" b="1" dirty="0" smtClean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　　　体験</a:t>
                </a: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　　　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　　　　　</a:t>
                </a:r>
                <a:endParaRPr lang="en-US" altLang="ja-JP" sz="1400" b="1" dirty="0" smtClean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場所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：度会郡大紀町錦</a:t>
                </a:r>
                <a:endParaRPr lang="en-US" altLang="ja-JP" sz="1400" b="1" dirty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費用</a:t>
                </a: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：無料</a:t>
                </a:r>
                <a:r>
                  <a:rPr lang="ja-JP" altLang="en-US" sz="1100" b="1" dirty="0" smtClean="0">
                    <a:solidFill>
                      <a:schemeClr val="tx1"/>
                    </a:solidFill>
                    <a:latin typeface="+mn-ea"/>
                  </a:rPr>
                  <a:t>（現地までの交通費等は参加者負担）</a:t>
                </a:r>
                <a:endParaRPr lang="en-US" altLang="ja-JP" sz="1100" b="1" dirty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定員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：</a:t>
                </a:r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若干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名</a:t>
                </a:r>
                <a:endParaRPr lang="en-US" altLang="ja-JP" sz="1400" b="1" dirty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要件：就業意欲のある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４０歳までの方　</a:t>
                </a:r>
                <a:endParaRPr lang="en-US" altLang="ja-JP" sz="1400" b="1" dirty="0" smtClean="0">
                  <a:solidFill>
                    <a:schemeClr val="tx1"/>
                  </a:solidFill>
                  <a:latin typeface="+mn-ea"/>
                </a:endParaRPr>
              </a:p>
              <a:p>
                <a:r>
                  <a:rPr lang="ja-JP" altLang="en-US" sz="1400" b="1" dirty="0">
                    <a:solidFill>
                      <a:schemeClr val="tx1"/>
                    </a:solidFill>
                    <a:latin typeface="+mn-ea"/>
                  </a:rPr>
                  <a:t>　</a:t>
                </a:r>
                <a:r>
                  <a:rPr lang="ja-JP" altLang="en-US" sz="1400" b="1" dirty="0" smtClean="0">
                    <a:solidFill>
                      <a:schemeClr val="tx1"/>
                    </a:solidFill>
                    <a:latin typeface="+mn-ea"/>
                  </a:rPr>
                  <a:t>　　　</a:t>
                </a:r>
                <a:endParaRPr lang="en-US" altLang="ja-JP" sz="1400" b="1" dirty="0">
                  <a:solidFill>
                    <a:schemeClr val="tx1"/>
                  </a:solidFill>
                  <a:latin typeface="+mn-ea"/>
                </a:endParaRPr>
              </a:p>
              <a:p>
                <a:endParaRPr lang="en-US" altLang="ja-JP" sz="1600" b="1" dirty="0">
                  <a:solidFill>
                    <a:schemeClr val="tx1"/>
                  </a:solidFill>
                </a:endParaRPr>
              </a:p>
              <a:p>
                <a:endParaRPr lang="en-US" altLang="ja-JP" sz="1600" b="1" dirty="0">
                  <a:solidFill>
                    <a:schemeClr val="tx1"/>
                  </a:solidFill>
                </a:endParaRPr>
              </a:p>
              <a:p>
                <a:endParaRPr lang="en-US" altLang="ja-JP" sz="2300" b="1" dirty="0">
                  <a:solidFill>
                    <a:schemeClr val="tx1"/>
                  </a:solidFill>
                </a:endParaRPr>
              </a:p>
              <a:p>
                <a:endParaRPr lang="ja-JP" altLang="en-US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5321234" y="3224293"/>
                <a:ext cx="646331" cy="368954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ja-JP" altLang="en-US" sz="18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内容</a:t>
                </a:r>
                <a:endParaRPr lang="ja-JP" altLang="en-US" sz="1800" cap="none" spc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34" name="角丸四角形 1033"/>
            <p:cNvSpPr/>
            <p:nvPr/>
          </p:nvSpPr>
          <p:spPr>
            <a:xfrm>
              <a:off x="2520206" y="3308843"/>
              <a:ext cx="2681961" cy="199851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050" b="1" dirty="0" smtClean="0"/>
                <a:t>※</a:t>
              </a:r>
              <a:r>
                <a:rPr kumimoji="1" lang="ja-JP" altLang="en-US" sz="1050" b="1" dirty="0" smtClean="0"/>
                <a:t>詳細は参加募集案内をご覧下さい</a:t>
              </a:r>
              <a:endParaRPr kumimoji="1" lang="ja-JP" altLang="en-US" sz="1050" b="1" dirty="0"/>
            </a:p>
          </p:txBody>
        </p:sp>
      </p:grpSp>
      <p:sp>
        <p:nvSpPr>
          <p:cNvPr id="64" name="正方形/長方形 63"/>
          <p:cNvSpPr/>
          <p:nvPr/>
        </p:nvSpPr>
        <p:spPr>
          <a:xfrm>
            <a:off x="4780576" y="8545599"/>
            <a:ext cx="27754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b="1" dirty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ja-JP" altLang="en-US" sz="28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～短期研修～</a:t>
            </a:r>
            <a:endParaRPr lang="en-US" altLang="ja-JP" sz="2800" b="1" cap="none" spc="0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ja-JP" altLang="en-US" sz="20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主催：錦漁師塾</a:t>
            </a:r>
            <a:endParaRPr lang="ja-JP" altLang="en-US" sz="20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33" name="グループ化 32"/>
          <p:cNvGrpSpPr/>
          <p:nvPr/>
        </p:nvGrpSpPr>
        <p:grpSpPr>
          <a:xfrm>
            <a:off x="6485015" y="127595"/>
            <a:ext cx="970109" cy="1474690"/>
            <a:chOff x="257056" y="1310758"/>
            <a:chExt cx="1485642" cy="2114482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257056" y="1310758"/>
              <a:ext cx="1485642" cy="2114482"/>
              <a:chOff x="257056" y="1310758"/>
              <a:chExt cx="1485642" cy="2114482"/>
            </a:xfrm>
          </p:grpSpPr>
          <p:pic>
            <p:nvPicPr>
              <p:cNvPr id="38" name="Picture 3" descr="C:\Users\m121054\Desktop\mie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4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7056" y="1310758"/>
                <a:ext cx="1318246" cy="2114482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extLst/>
            </p:spPr>
          </p:pic>
          <p:sp>
            <p:nvSpPr>
              <p:cNvPr id="39" name="テキスト ボックス 26"/>
              <p:cNvSpPr txBox="1"/>
              <p:nvPr/>
            </p:nvSpPr>
            <p:spPr>
              <a:xfrm>
                <a:off x="487705" y="2805148"/>
                <a:ext cx="125499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ja-JP"/>
                </a:defPPr>
                <a:lvl1pPr marL="0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kumimoji="1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200" dirty="0" smtClean="0">
                    <a:latin typeface="HG創英角ｺﾞｼｯｸUB" panose="020B0909000000000000" pitchFamily="49" charset="-128"/>
                    <a:ea typeface="HG創英角ｺﾞｼｯｸUB" panose="020B0909000000000000" pitchFamily="49" charset="-128"/>
                  </a:rPr>
                  <a:t>大紀町錦</a:t>
                </a:r>
                <a:endParaRPr kumimoji="1" lang="ja-JP" altLang="en-US" sz="1200" dirty="0"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endParaRPr>
              </a:p>
            </p:txBody>
          </p:sp>
        </p:grpSp>
        <p:sp>
          <p:nvSpPr>
            <p:cNvPr id="35" name="円/楕円 34"/>
            <p:cNvSpPr/>
            <p:nvPr/>
          </p:nvSpPr>
          <p:spPr>
            <a:xfrm>
              <a:off x="915043" y="2645833"/>
              <a:ext cx="122206" cy="11042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kumimoji="1" sz="21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8567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636" y="428235"/>
            <a:ext cx="6869430" cy="814009"/>
          </a:xfrm>
        </p:spPr>
        <p:txBody>
          <a:bodyPr>
            <a:normAutofit/>
          </a:bodyPr>
          <a:lstStyle/>
          <a:p>
            <a:r>
              <a:rPr lang="ja-JP" altLang="en-US" sz="1800" b="1" dirty="0" smtClean="0"/>
              <a:t>２０１９</a:t>
            </a:r>
            <a:r>
              <a:rPr kumimoji="1" lang="ja-JP" altLang="en-US" sz="1800" b="1" dirty="0" smtClean="0"/>
              <a:t>年度　錦</a:t>
            </a:r>
            <a:r>
              <a:rPr kumimoji="1" lang="ja-JP" altLang="en-US" sz="1800" b="1" dirty="0" smtClean="0"/>
              <a:t>漁師塾短期研修開催スケジュール</a:t>
            </a:r>
            <a:r>
              <a:rPr kumimoji="1" lang="en-US" altLang="ja-JP" sz="1800" b="1" dirty="0" smtClean="0"/>
              <a:t/>
            </a:r>
            <a:br>
              <a:rPr kumimoji="1" lang="en-US" altLang="ja-JP" sz="1800" b="1" dirty="0" smtClean="0"/>
            </a:br>
            <a:r>
              <a:rPr lang="ja-JP" altLang="en-US" sz="1800" b="1" dirty="0" smtClean="0"/>
              <a:t>（大型定置網、魚類養殖体験）</a:t>
            </a:r>
            <a:endParaRPr kumimoji="1" lang="ja-JP" altLang="en-US" sz="1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9966" y="1314252"/>
            <a:ext cx="6869430" cy="900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>
                <a:latin typeface="+mn-ea"/>
              </a:rPr>
              <a:t>１　開催場所</a:t>
            </a:r>
            <a:endParaRPr kumimoji="1"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三重県度会郡大紀町錦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kumimoji="1"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２　短期研修開催日程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要相談</a:t>
            </a:r>
            <a:r>
              <a:rPr lang="ja-JP" altLang="en-US" sz="1400" dirty="0" smtClean="0">
                <a:latin typeface="+mn-ea"/>
              </a:rPr>
              <a:t>（</a:t>
            </a:r>
            <a:r>
              <a:rPr kumimoji="1" lang="ja-JP" altLang="en-US" sz="1400" dirty="0" smtClean="0">
                <a:latin typeface="+mn-ea"/>
              </a:rPr>
              <a:t>２泊３日）</a:t>
            </a:r>
            <a:endParaRPr kumimoji="1"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kumimoji="1" lang="ja-JP" altLang="en-US" sz="1400" dirty="0">
                <a:latin typeface="+mn-ea"/>
              </a:rPr>
              <a:t>　</a:t>
            </a:r>
            <a:r>
              <a:rPr kumimoji="1" lang="ja-JP" altLang="en-US" sz="1400" dirty="0" smtClean="0">
                <a:latin typeface="+mn-ea"/>
              </a:rPr>
              <a:t>　　  </a:t>
            </a:r>
            <a:endParaRPr kumimoji="1"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３　研修全体スケジュール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 smtClean="0"/>
              <a:t>　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lang="en-US" altLang="ja-JP" sz="1400" dirty="0" smtClean="0">
                <a:latin typeface="+mn-ea"/>
              </a:rPr>
              <a:t>※</a:t>
            </a:r>
            <a:r>
              <a:rPr lang="ja-JP" altLang="en-US" sz="1400" dirty="0" smtClean="0">
                <a:latin typeface="+mn-ea"/>
              </a:rPr>
              <a:t>交通手段については、ご相談ください。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　　</a:t>
            </a:r>
            <a:r>
              <a:rPr lang="en-US" altLang="ja-JP" sz="1400" dirty="0" smtClean="0">
                <a:latin typeface="+mn-ea"/>
              </a:rPr>
              <a:t>※</a:t>
            </a:r>
            <a:r>
              <a:rPr lang="ja-JP" altLang="en-US" sz="1400" dirty="0" smtClean="0">
                <a:latin typeface="+mn-ea"/>
              </a:rPr>
              <a:t>スケジュールはあくまで予定であり、天候や事情等により変更します。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４　参加者準備物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 </a:t>
            </a:r>
            <a:r>
              <a:rPr lang="ja-JP" altLang="en-US" sz="1400" dirty="0" smtClean="0">
                <a:latin typeface="+mn-ea"/>
              </a:rPr>
              <a:t>　防寒着（ウィンドブレーカー、 羽織る物等）、タオル、酔い止め、常備薬、着替え（作業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　し易い 服装３日分）等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ja-JP" sz="1400" dirty="0">
                <a:latin typeface="+mn-ea"/>
              </a:rPr>
              <a:t> </a:t>
            </a:r>
            <a:r>
              <a:rPr lang="en-US" altLang="ja-JP" sz="1400" dirty="0" smtClean="0">
                <a:latin typeface="+mn-ea"/>
              </a:rPr>
              <a:t>    ※</a:t>
            </a:r>
            <a:r>
              <a:rPr lang="ja-JP" altLang="en-US" sz="1400" dirty="0" smtClean="0">
                <a:latin typeface="+mn-ea"/>
              </a:rPr>
              <a:t>ヘルメット、合羽、ライフジャケット、長靴、手袋については貸与します。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５　お問合せ先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三重水産協議会　水産振興室　</a:t>
            </a:r>
            <a:r>
              <a:rPr lang="en-US" altLang="ja-JP" sz="1400" dirty="0" smtClean="0">
                <a:latin typeface="+mn-ea"/>
              </a:rPr>
              <a:t>/</a:t>
            </a:r>
            <a:r>
              <a:rPr lang="ja-JP" altLang="en-US" sz="1400" dirty="0" smtClean="0">
                <a:latin typeface="+mn-ea"/>
              </a:rPr>
              <a:t>　担当　</a:t>
            </a:r>
            <a:r>
              <a:rPr lang="ja-JP" altLang="en-US" sz="1400" dirty="0">
                <a:latin typeface="+mn-ea"/>
              </a:rPr>
              <a:t>奥田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ＴＥＬ０５９</a:t>
            </a:r>
            <a:r>
              <a:rPr lang="en-US" altLang="ja-JP" sz="1400" dirty="0" smtClean="0">
                <a:latin typeface="+mn-ea"/>
              </a:rPr>
              <a:t>-</a:t>
            </a:r>
            <a:r>
              <a:rPr lang="ja-JP" altLang="en-US" sz="1400" dirty="0" smtClean="0">
                <a:latin typeface="+mn-ea"/>
              </a:rPr>
              <a:t>２２８</a:t>
            </a:r>
            <a:r>
              <a:rPr lang="en-US" altLang="ja-JP" sz="1400" dirty="0" smtClean="0">
                <a:latin typeface="+mn-ea"/>
              </a:rPr>
              <a:t>-</a:t>
            </a:r>
            <a:r>
              <a:rPr lang="ja-JP" altLang="en-US" sz="1400" dirty="0" smtClean="0">
                <a:latin typeface="+mn-ea"/>
              </a:rPr>
              <a:t>６６７０　　ＦＡＸ０５９</a:t>
            </a:r>
            <a:r>
              <a:rPr lang="en-US" altLang="ja-JP" sz="1400" dirty="0" smtClean="0">
                <a:latin typeface="+mn-ea"/>
              </a:rPr>
              <a:t>-</a:t>
            </a:r>
            <a:r>
              <a:rPr lang="ja-JP" altLang="en-US" sz="1400" dirty="0" smtClean="0">
                <a:latin typeface="+mn-ea"/>
              </a:rPr>
              <a:t>２２５</a:t>
            </a:r>
            <a:r>
              <a:rPr lang="en-US" altLang="ja-JP" sz="1400" dirty="0" smtClean="0">
                <a:latin typeface="+mn-ea"/>
              </a:rPr>
              <a:t>-</a:t>
            </a:r>
            <a:r>
              <a:rPr lang="ja-JP" altLang="en-US" sz="1400" dirty="0" smtClean="0">
                <a:latin typeface="+mn-ea"/>
              </a:rPr>
              <a:t>３１１７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endParaRPr kumimoji="1" lang="en-US" altLang="ja-JP" sz="1600" dirty="0" smtClean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endParaRPr kumimoji="1" lang="ja-JP" altLang="en-US" sz="16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448588"/>
              </p:ext>
            </p:extLst>
          </p:nvPr>
        </p:nvGraphicFramePr>
        <p:xfrm>
          <a:off x="503982" y="3258468"/>
          <a:ext cx="6624736" cy="337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1656184"/>
                <a:gridCol w="4248472"/>
              </a:tblGrid>
              <a:tr h="3551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日　程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時　間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内　　容　　等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9189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１日目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１３：００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（自家用車の方は）大紀町役場錦支所集合予定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96216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１３：３０～１６：００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大紀町役場錦支所にて開講式及びオリエンテーション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錦地区散策、翌朝の漁業体験の説明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04885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１６：００～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宿舎移動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4521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２日目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　５：００～１０：００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漁業体験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246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１３：００～１６：００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漁業体験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１７：３０～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交流会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189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３日目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　５：００～１０：００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漁業体験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1890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１１：３０～１３：００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大紀町役場錦支所にて座談会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91890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smtClean="0">
                          <a:latin typeface="+mn-ea"/>
                          <a:ea typeface="+mn-ea"/>
                        </a:rPr>
                        <a:t>１３：００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解散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2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</TotalTime>
  <Words>180</Words>
  <Application>Microsoft Office PowerPoint</Application>
  <PresentationFormat>ユーザー設定</PresentationFormat>
  <Paragraphs>91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　　　　　　　　　　　　　　　　　　　  </vt:lpstr>
      <vt:lpstr>２０１９年度　錦漁師塾短期研修開催スケジュール （大型定置網、魚類養殖体験）</vt:lpstr>
    </vt:vector>
  </TitlesOfParts>
  <Company>三重県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熊野市遊木漁師塾 ～短期研修～</dc:title>
  <dc:creator>三重県</dc:creator>
  <cp:lastModifiedBy>指導-14</cp:lastModifiedBy>
  <cp:revision>162</cp:revision>
  <cp:lastPrinted>2018-12-08T08:37:05Z</cp:lastPrinted>
  <dcterms:created xsi:type="dcterms:W3CDTF">2016-01-14T10:34:38Z</dcterms:created>
  <dcterms:modified xsi:type="dcterms:W3CDTF">2019-05-07T07:40:57Z</dcterms:modified>
</cp:coreProperties>
</file>